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8" r:id="rId3"/>
    <p:sldId id="259" r:id="rId4"/>
    <p:sldId id="285" r:id="rId5"/>
    <p:sldId id="286" r:id="rId6"/>
    <p:sldId id="260" r:id="rId7"/>
    <p:sldId id="273" r:id="rId8"/>
    <p:sldId id="275" r:id="rId9"/>
    <p:sldId id="261" r:id="rId10"/>
    <p:sldId id="264" r:id="rId11"/>
    <p:sldId id="262" r:id="rId12"/>
    <p:sldId id="279" r:id="rId13"/>
    <p:sldId id="284" r:id="rId14"/>
    <p:sldId id="265" r:id="rId15"/>
    <p:sldId id="266" r:id="rId16"/>
    <p:sldId id="267" r:id="rId17"/>
    <p:sldId id="268" r:id="rId18"/>
    <p:sldId id="269" r:id="rId19"/>
    <p:sldId id="270" r:id="rId20"/>
    <p:sldId id="278" r:id="rId21"/>
    <p:sldId id="283" r:id="rId22"/>
    <p:sldId id="276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811" y="-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50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89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50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3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1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82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4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05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19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4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17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" y="5877272"/>
            <a:ext cx="9144000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0" y="1124744"/>
            <a:ext cx="9144000" cy="20162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3" r="23185"/>
          <a:stretch/>
        </p:blipFill>
        <p:spPr>
          <a:xfrm>
            <a:off x="6878607" y="108083"/>
            <a:ext cx="598580" cy="6852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751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sz="3200" b="1" dirty="0" smtClean="0"/>
              <a:t>IV</a:t>
            </a:r>
            <a:r>
              <a:rPr lang="ru-RU" sz="3200" b="1" dirty="0" smtClean="0"/>
              <a:t> Международный Социально-трудовой форум «Социальная сплоченность. Открытое общество. Равные возможности»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en-AU" sz="3200" dirty="0"/>
              <a:t/>
            </a:r>
            <a:br>
              <a:rPr lang="en-AU" sz="3200" dirty="0"/>
            </a:br>
            <a:endParaRPr lang="ru-RU" sz="32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763688" y="4202970"/>
            <a:ext cx="5713499" cy="1314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E60000"/>
                </a:solidFill>
              </a:rPr>
              <a:t>Тематическая группа №6</a:t>
            </a:r>
          </a:p>
          <a:p>
            <a:r>
              <a:rPr lang="ru-RU" sz="2400" b="1" dirty="0" smtClean="0">
                <a:solidFill>
                  <a:srgbClr val="E60000"/>
                </a:solidFill>
              </a:rPr>
              <a:t>«Социальный работник будущего»</a:t>
            </a:r>
            <a:endParaRPr lang="ru-RU" sz="2400" b="1" dirty="0">
              <a:solidFill>
                <a:srgbClr val="E60000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375122" y="6111884"/>
            <a:ext cx="252067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Ульяновск</a:t>
            </a:r>
          </a:p>
          <a:p>
            <a:r>
              <a:rPr lang="ru-RU" sz="1800" dirty="0" smtClean="0"/>
              <a:t>24-26 октября 2017</a:t>
            </a:r>
            <a:endParaRPr lang="ru-RU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36" y="205189"/>
            <a:ext cx="607793" cy="5068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1" y="192682"/>
            <a:ext cx="1872208" cy="5152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9" t="18142" r="12173" b="25934"/>
          <a:stretch/>
        </p:blipFill>
        <p:spPr>
          <a:xfrm>
            <a:off x="4031719" y="-11005"/>
            <a:ext cx="1515472" cy="8370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9" r="24743"/>
          <a:stretch/>
        </p:blipFill>
        <p:spPr>
          <a:xfrm>
            <a:off x="5364088" y="160845"/>
            <a:ext cx="820857" cy="57887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232" y="108084"/>
            <a:ext cx="568261" cy="5682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8" t="1" b="-8863"/>
          <a:stretch/>
        </p:blipFill>
        <p:spPr>
          <a:xfrm>
            <a:off x="2707723" y="108084"/>
            <a:ext cx="866368" cy="6394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87" y="205188"/>
            <a:ext cx="1072884" cy="4452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726" y="108084"/>
            <a:ext cx="503893" cy="70199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85464"/>
            <a:ext cx="710579" cy="44411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2451607" y="3529008"/>
            <a:ext cx="4071756" cy="439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Стратегическая сессия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105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7281" y="1627098"/>
            <a:ext cx="3669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ЭКСПЕРТЫ - НОРМОТРАНСЛЯТОРЫ</a:t>
            </a:r>
            <a:endParaRPr lang="ru-RU" b="1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63526" y="851375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284021"/>
              </p:ext>
            </p:extLst>
          </p:nvPr>
        </p:nvGraphicFramePr>
        <p:xfrm>
          <a:off x="1964135" y="2161243"/>
          <a:ext cx="5596314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6314"/>
              </a:tblGrid>
              <a:tr h="3746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ПРОСЬБА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ДЕЛЕГИРОВАТЬ ЭКСПЕРТОВ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ИЗ ГРУППЫ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81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/>
          <p:nvPr/>
        </p:nvSpPr>
        <p:spPr>
          <a:xfrm>
            <a:off x="1115616" y="1701376"/>
            <a:ext cx="7187135" cy="346247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r>
              <a:rPr lang="ru-RU" b="1" dirty="0" smtClean="0">
                <a:latin typeface="+mj-lt"/>
              </a:rPr>
              <a:t>СОГЛАСОВАНИЕ СПИСКОВ НОРМОТРАНСЛЯТОРОВ – ВСТРЕЧА ШТАБА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1121423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18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9875" y="1340768"/>
            <a:ext cx="2023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ПРАВИЛА ГРУППЫ</a:t>
            </a:r>
            <a:endParaRPr lang="ru-RU" b="1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5" y="681200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395253"/>
              </p:ext>
            </p:extLst>
          </p:nvPr>
        </p:nvGraphicFramePr>
        <p:xfrm>
          <a:off x="1960484" y="1764700"/>
          <a:ext cx="6096000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364"/>
                <a:gridCol w="4852636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(принятые)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0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79712" y="1208919"/>
            <a:ext cx="44521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+mj-lt"/>
              </a:rPr>
              <a:t>ОБРАЗ БУДУЩЕГО - СБОРКА</a:t>
            </a:r>
          </a:p>
          <a:p>
            <a:endParaRPr lang="ru-RU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824504"/>
              </p:ext>
            </p:extLst>
          </p:nvPr>
        </p:nvGraphicFramePr>
        <p:xfrm>
          <a:off x="467544" y="1556792"/>
          <a:ext cx="8208912" cy="4665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/>
              </a:tblGrid>
              <a:tr h="146182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Соц.работник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высокообразованный человек,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спец.проф.навыки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человеч.качества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высоконравственно-жизненную позицию который способен повысить качество жизни населения РФ, взаимодействуя с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различ.органами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власти.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Соц.раб.будущего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эффективно использующий цифровые технологии, работающий с измененными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норм.прав.док.для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реализации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собствен.полномочий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Имеющий служебное удостоверение, форму и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др.атрибуты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9263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соц.сферы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должен пользоваться  уважением населения, его доверием и поддержкой, благодаря его результативной деятельности.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29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Стремящийся к самосовершенствованию, самообразованию и получению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доп.проф.компетенции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8236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соц.службы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входит в состав координационных советов, рабочих групп и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др.органов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общ.некоммер.предпринимательских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конфессиональных объединений, решая вопросы касающиеся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уровня жизни граждан.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9263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Конкурентноспособный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специалист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соц.службы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политически грамотен, активным деятелем общественно -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политич.жизни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региона.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2142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0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/>
          <p:nvPr/>
        </p:nvSpPr>
        <p:spPr>
          <a:xfrm>
            <a:off x="1824283" y="1039921"/>
            <a:ext cx="6442872" cy="2469905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r>
              <a:rPr lang="ru-RU" sz="1600" b="1" dirty="0" smtClean="0">
                <a:latin typeface="+mj-lt"/>
              </a:rPr>
              <a:t>ЗАДАНИЕ КАЖДОМУ УЧАСТНИКУ ГРУППЫ </a:t>
            </a:r>
          </a:p>
          <a:p>
            <a:endParaRPr lang="ru-RU" b="1" dirty="0">
              <a:latin typeface="+mj-lt"/>
            </a:endParaRPr>
          </a:p>
          <a:p>
            <a:r>
              <a:rPr lang="ru-RU" dirty="0"/>
              <a:t>- Описать свой проект для представления группе на следующий день;</a:t>
            </a:r>
          </a:p>
          <a:p>
            <a:r>
              <a:rPr lang="ru-RU" dirty="0"/>
              <a:t>- Описать свои компетенции, которыми готов делиться по запросу от участников группы и сформулировать запрос к участникам группы на необходимые компетенции, по которым считает необходимым свой личностный рост.</a:t>
            </a:r>
          </a:p>
          <a:p>
            <a:endParaRPr lang="ru-RU" sz="1400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22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3121" y="2171510"/>
            <a:ext cx="30431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ДЕНЬ ВТОРОЙ</a:t>
            </a:r>
            <a:endParaRPr lang="ru-RU" sz="2800" b="1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83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/>
          <p:nvPr/>
        </p:nvSpPr>
        <p:spPr>
          <a:xfrm>
            <a:off x="395536" y="931064"/>
            <a:ext cx="8280920" cy="6317112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r>
              <a:rPr lang="ru-RU" sz="1600" b="1" dirty="0" smtClean="0">
                <a:latin typeface="+mj-lt"/>
              </a:rPr>
              <a:t>ЗАДАЧИ ВТОРОГО ДНЯ СЕССИИ</a:t>
            </a:r>
          </a:p>
          <a:p>
            <a:r>
              <a:rPr lang="ru-RU" sz="1600" dirty="0"/>
              <a:t>На основании коллективно сформулированного Образа будущего (ОБ), Тематические группы выстраивают контур темы – формируют общий список контрагентов (в связке с ожидаемыми эффектами) и </a:t>
            </a:r>
            <a:r>
              <a:rPr lang="ru-RU" sz="1600" dirty="0" err="1"/>
              <a:t>рейтингованием</a:t>
            </a:r>
            <a:r>
              <a:rPr lang="ru-RU" sz="1600" dirty="0"/>
              <a:t> определяют ключевых КА, с которыми выстраивается работа на первом этапе.</a:t>
            </a:r>
          </a:p>
          <a:p>
            <a:r>
              <a:rPr lang="ru-RU" sz="1600" dirty="0"/>
              <a:t>Затем формируется список инициатив и проектов, актуальных для каждой темы. </a:t>
            </a:r>
          </a:p>
          <a:p>
            <a:r>
              <a:rPr lang="ru-RU" sz="1600" dirty="0"/>
              <a:t>После этого группы переходят к построению Дорожных карт и определяют струны (направления), по которым проектируется деятельность для достижения ОБ. Рекомендуемый набор струн: События, Медиа, Власть и нормотворчество, Команда, Ресурсы, Струны по ключевым контрагентам (рекомендуется проектирование на </a:t>
            </a:r>
            <a:r>
              <a:rPr lang="ru-RU" sz="1600" dirty="0" err="1"/>
              <a:t>стратсессии</a:t>
            </a:r>
            <a:r>
              <a:rPr lang="ru-RU" sz="1600" dirty="0"/>
              <a:t> не более чем 7 струн). Для каждой группы проработка нормативных барьеров обязательна.</a:t>
            </a:r>
          </a:p>
          <a:p>
            <a:r>
              <a:rPr lang="ru-RU" sz="1600" dirty="0"/>
              <a:t>В конце второго дня на пленарном заседании-Смотре экспертам, выбранным с помощью рейтинга из числа самих участников тематических групп, представляются презентации Дорожных карт, сформированных на основе Образа будущего (первый день). </a:t>
            </a:r>
          </a:p>
          <a:p>
            <a:r>
              <a:rPr lang="ru-RU" sz="1600" dirty="0"/>
              <a:t> </a:t>
            </a:r>
          </a:p>
          <a:p>
            <a:r>
              <a:rPr lang="ru-RU" sz="1600" dirty="0"/>
              <a:t>Для всех групп сквозное направления: </a:t>
            </a:r>
          </a:p>
          <a:p>
            <a:r>
              <a:rPr lang="ru-RU" sz="1600" dirty="0"/>
              <a:t>- нормативно-правовые и административные барьеры, законодательные инициативы.</a:t>
            </a:r>
          </a:p>
          <a:p>
            <a:r>
              <a:rPr lang="ru-RU" sz="1600" dirty="0"/>
              <a:t>- модель работы Тематической группы в регионе, на примере Ульяновской области.</a:t>
            </a:r>
          </a:p>
          <a:p>
            <a:r>
              <a:rPr lang="ru-RU" sz="1600" dirty="0"/>
              <a:t> </a:t>
            </a:r>
          </a:p>
          <a:p>
            <a:r>
              <a:rPr lang="ru-RU" sz="1600" dirty="0"/>
              <a:t>На Смотре Большое жюри рассматривает презентации Тематических групп с точки зрения оказания поддержки. Поддержка может быть оказана исключительно в проектной логике, на основании предложений группы и заявленной ответственности лидеров групп и конкретных проектов.</a:t>
            </a:r>
          </a:p>
          <a:p>
            <a:endParaRPr lang="en-A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89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3631" y="1235691"/>
            <a:ext cx="3573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РЕЙТИНГ ПРОЕКТОВ, ИНИЦИАТИВ</a:t>
            </a:r>
            <a:endParaRPr lang="ru-RU" b="1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549743"/>
              </p:ext>
            </p:extLst>
          </p:nvPr>
        </p:nvGraphicFramePr>
        <p:xfrm>
          <a:off x="1960485" y="1769836"/>
          <a:ext cx="6096000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915"/>
                <a:gridCol w="3713085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РЕЙТИНГ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ПРОЕКТ,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ИНИЦИАТИВА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73396" y="4465963"/>
            <a:ext cx="63710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Знакомство начинается с представления проекта несколькими тезисами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20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/>
          <p:nvPr/>
        </p:nvSpPr>
        <p:spPr>
          <a:xfrm>
            <a:off x="1859879" y="1039921"/>
            <a:ext cx="6442872" cy="346247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r>
              <a:rPr lang="ru-RU" b="1" dirty="0" smtClean="0">
                <a:latin typeface="+mj-lt"/>
              </a:rPr>
              <a:t>ОПИСАНИЕ КЛЮЧЕВЫХ ПРОЕКТОВ/ИНИЦИАТИВ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4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9876" y="105503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+mj-lt"/>
              </a:rPr>
              <a:t>КОНТУР </a:t>
            </a:r>
            <a:r>
              <a:rPr lang="ru-RU" b="1" dirty="0" smtClean="0">
                <a:latin typeface="+mj-lt"/>
              </a:rPr>
              <a:t>ПРОЕКТА</a:t>
            </a:r>
            <a:endParaRPr lang="ru-RU" b="1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147774"/>
              </p:ext>
            </p:extLst>
          </p:nvPr>
        </p:nvGraphicFramePr>
        <p:xfrm>
          <a:off x="1917572" y="1606550"/>
          <a:ext cx="6096000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915"/>
                <a:gridCol w="3713085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КОНТАРГЕНТЫ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ПРОДУКТЫ/ЭФФЕКТЫ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8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74142" y="1268760"/>
            <a:ext cx="6442872" cy="4039565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r>
              <a:rPr lang="ru-RU" sz="1600" b="1" dirty="0" smtClean="0">
                <a:latin typeface="+mj-lt"/>
              </a:rPr>
              <a:t>ЗАДАЧИ ПЕРВОГО ДНЯ СЕССИИ</a:t>
            </a:r>
          </a:p>
          <a:p>
            <a:endParaRPr lang="ru-RU" sz="1200" dirty="0">
              <a:latin typeface="+mj-lt"/>
            </a:endParaRPr>
          </a:p>
          <a:p>
            <a:r>
              <a:rPr lang="ru-RU" sz="2000" dirty="0"/>
              <a:t>Мы ответим на актуальные вопросы и придём к общему видению совместного будущего, сверим основные шаги в его достижении, измерим собственный потенциал и определим преодолеваемые барьеры.</a:t>
            </a:r>
          </a:p>
          <a:p>
            <a:endParaRPr lang="ru-RU" sz="2000" dirty="0"/>
          </a:p>
          <a:p>
            <a:r>
              <a:rPr lang="ru-RU" sz="2000" dirty="0"/>
              <a:t>Практически на всех сегодняшних мероприятиях звучит один и тот же тезис: у нас есть стратегии, программы инновационного развития, программы научно-технического развития, дорожные карты, но до сих пор нет единого понимания целевой модели, которая была бы принята сообществом.</a:t>
            </a:r>
          </a:p>
          <a:p>
            <a:endParaRPr lang="ru-RU" sz="1200" dirty="0" smtClean="0">
              <a:latin typeface="+mj-lt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331640" y="332656"/>
            <a:ext cx="72008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Тематическая группа №6</a:t>
            </a:r>
          </a:p>
          <a:p>
            <a:pPr algn="l"/>
            <a:r>
              <a:rPr lang="ru-RU" sz="1800" b="1" dirty="0">
                <a:solidFill>
                  <a:srgbClr val="E60000"/>
                </a:solidFill>
              </a:rPr>
              <a:t>«Социальный работник будущего»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39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9876" y="1208919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+mj-lt"/>
              </a:rPr>
              <a:t>ДОРОЖНАЯ КАРТА</a:t>
            </a:r>
          </a:p>
          <a:p>
            <a:endParaRPr lang="ru-RU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ru-RU" b="1" dirty="0" smtClean="0">
                <a:latin typeface="+mj-lt"/>
              </a:rPr>
              <a:t>Струны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Власть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События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Медиа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Команда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Ресурсы</a:t>
            </a:r>
          </a:p>
        </p:txBody>
      </p:sp>
    </p:spTree>
    <p:extLst>
      <p:ext uri="{BB962C8B-B14F-4D97-AF65-F5344CB8AC3E}">
        <p14:creationId xmlns:p14="http://schemas.microsoft.com/office/powerpoint/2010/main" val="260090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6034" y="1344953"/>
            <a:ext cx="2193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РОЛИ - ИЗМЕНЕНИЯ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72279" y="717514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063802"/>
              </p:ext>
            </p:extLst>
          </p:nvPr>
        </p:nvGraphicFramePr>
        <p:xfrm>
          <a:off x="1971173" y="1896753"/>
          <a:ext cx="6096000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8943"/>
                <a:gridCol w="4757057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РОЛИ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ИЗМЕНЕНИЯ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68112" y="4723509"/>
            <a:ext cx="6437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 </a:t>
            </a:r>
            <a:r>
              <a:rPr lang="ru-RU" dirty="0" err="1" smtClean="0"/>
              <a:t>рейтингуем</a:t>
            </a:r>
            <a:r>
              <a:rPr lang="ru-RU" dirty="0" smtClean="0"/>
              <a:t>, не ограничиваем кол-во ролей к одной норме и наоборот. Роли – субъекты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55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9876" y="1208919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+mj-lt"/>
              </a:rPr>
              <a:t>ДОРОЖНАЯ КАРТА – СТАРТОВЫЕ ДЕЙСТВИЯ</a:t>
            </a:r>
          </a:p>
          <a:p>
            <a:endParaRPr lang="ru-RU" sz="1400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ru-RU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016259"/>
              </p:ext>
            </p:extLst>
          </p:nvPr>
        </p:nvGraphicFramePr>
        <p:xfrm>
          <a:off x="755576" y="1772816"/>
          <a:ext cx="799288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СОБЫТИЯ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СРОКИ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ЭФФЕКТ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24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9876" y="105503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+mj-lt"/>
              </a:rPr>
              <a:t>СОСТАВ ГРУППЫ</a:t>
            </a:r>
            <a:endParaRPr lang="ru-RU" b="1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925912"/>
              </p:ext>
            </p:extLst>
          </p:nvPr>
        </p:nvGraphicFramePr>
        <p:xfrm>
          <a:off x="1917572" y="1606550"/>
          <a:ext cx="6096000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915"/>
                <a:gridCol w="3713085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ФИО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ОБЪЯВЛЕННЫЕ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ДЕЙСТВИЯ В РАМКАХ ГРУППЫ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60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091540"/>
              </p:ext>
            </p:extLst>
          </p:nvPr>
        </p:nvGraphicFramePr>
        <p:xfrm>
          <a:off x="251520" y="2081057"/>
          <a:ext cx="8568953" cy="4776943"/>
        </p:xfrm>
        <a:graphic>
          <a:graphicData uri="http://schemas.openxmlformats.org/drawingml/2006/table">
            <a:tbl>
              <a:tblPr firstRow="1" bandRow="1"/>
              <a:tblGrid>
                <a:gridCol w="745126"/>
                <a:gridCol w="4967509"/>
                <a:gridCol w="2856318"/>
              </a:tblGrid>
              <a:tr h="35607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 НАСТОЯЩЕГО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БУДУЩЕГО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3087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узкая сфера деятельности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ориентация на проблему в обществе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2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нет дифференциации проблемы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четко структуировать отрасль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6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недостаточно внебюджетных источников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организовывать общ мнение и внебюджетную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43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эмоц.устойчивость, доброжелательность эстетичность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профилактика профвыгорания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06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образованность грамостность коммуникативность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дополнительное образ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повышения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статуса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соц.раб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высококвалифицированный специалист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96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мотивация к улучшению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оказанию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качества услуг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урегулированные дополнительные меры соц. поддержки соц.работника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6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профессионал своего дела, наставником. Менеджер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соц.раб.должен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пройти курсы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повыш.квалификации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соц.работник-проф.своего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дела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повыш.статуса соц.работника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87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нехватка мед. знаний для оказания ПМП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недостаточній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статус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соц.работника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повышение статуса (имиджа)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3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недостаточная престижная работка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соц.работника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повыш.роли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надомной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74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14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эмоц.выгорание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профилактика самовыгорания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65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15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неправильно сформировано общественное мнение о ситуациях привлечения помощи соц.работника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повышения доверия 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професси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соц.работника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1449411" y="1612435"/>
            <a:ext cx="4591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НОРМЫ НАСТОЯЩЕГО – НОРМЫ БУДУЩЕГО</a:t>
            </a:r>
            <a:endParaRPr lang="ru-RU" b="1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259632" y="836712"/>
            <a:ext cx="6753997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Тематическая группа №6</a:t>
            </a:r>
          </a:p>
          <a:p>
            <a:r>
              <a:rPr lang="ru-RU" sz="1800" b="1" dirty="0">
                <a:solidFill>
                  <a:srgbClr val="E60000"/>
                </a:solidFill>
              </a:rPr>
              <a:t>«Социальный работник будущего»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9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195061"/>
              </p:ext>
            </p:extLst>
          </p:nvPr>
        </p:nvGraphicFramePr>
        <p:xfrm>
          <a:off x="395536" y="116632"/>
          <a:ext cx="8229597" cy="6177479"/>
        </p:xfrm>
        <a:graphic>
          <a:graphicData uri="http://schemas.openxmlformats.org/drawingml/2006/table">
            <a:tbl>
              <a:tblPr firstRow="1" bandRow="1"/>
              <a:tblGrid>
                <a:gridCol w="792088"/>
                <a:gridCol w="4694310"/>
                <a:gridCol w="2743199"/>
              </a:tblGrid>
              <a:tr h="44931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 НАСТОЯЩЕГО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БУДУЩЕГО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580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имидж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соц.работника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сист условий для саморазвития и самообразования. Включение непрерывное доп.образ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0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большой документооборот и сложность несогасования в управлечен.решений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упрощение документооборота. Оптимизация управленческих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05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недостаточно высокий морально-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нравствен.образ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соц.работника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сист условий для саморазвития и самообразования. Возможность самореализации и самосовершенствования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95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недостаточ.оплата труда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частичное повыш.оплаты труда соц.раб.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0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несовершенное законодательство в сфере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соц.обслуживания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 частности 442-ФЗ, 120-ФЗ,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КОАп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внести измен.в 442-ФЗ, нормативку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0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недостаточный проф.уровень образования соц.работника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введение спец.образов.междисциплинарного характера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0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непония обществом сути соц.работника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высокообразованнный конкурентноспособный профессионал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72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потенциально опасный образ труда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защищенный уровень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0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возраст недостаточность молодежи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привлечение молод.проф.молодежи, повысить уровень нравственности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705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неопределен юр.статус как соц.предпринимателя, отсутствие стандарта кач-ва, меры стимулирования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разработанный стандарт, меры стимулирования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соц.предпринимателя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2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857126"/>
              </p:ext>
            </p:extLst>
          </p:nvPr>
        </p:nvGraphicFramePr>
        <p:xfrm>
          <a:off x="395536" y="116632"/>
          <a:ext cx="8229597" cy="4301893"/>
        </p:xfrm>
        <a:graphic>
          <a:graphicData uri="http://schemas.openxmlformats.org/drawingml/2006/table">
            <a:tbl>
              <a:tblPr firstRow="1" bandRow="1"/>
              <a:tblGrid>
                <a:gridCol w="792088"/>
                <a:gridCol w="4694310"/>
                <a:gridCol w="2743199"/>
              </a:tblGrid>
              <a:tr h="44931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 НАСТОЯЩЕГО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БУДУЩЕГО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7705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неопределен круг деятельности соц.предприним, не введены ОКВЭД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доработать круг деят.с учетом ОКВЭД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705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отсутствие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метод.сопровождения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 контроля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соц.предпринит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разработать и возложить на органы соц.защ.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705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выс.имидж работы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705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низкий уровень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соц.партенрства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со СМИ и предпринимателями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повыш.уровня соц.партнерства со всеми контрагентами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705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отсутствие конкурса при отборе граждан на соц.раб.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конкурс.основа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прохождения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проотбора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87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733023" y="1710896"/>
            <a:ext cx="2232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БАРЬЕРЫ ПЕРЕХОДА</a:t>
            </a:r>
            <a:endParaRPr lang="ru-RU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475656" y="935172"/>
            <a:ext cx="6821585" cy="7757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Тематическая группа №6</a:t>
            </a:r>
          </a:p>
          <a:p>
            <a:r>
              <a:rPr lang="ru-RU" sz="1800" b="1" dirty="0">
                <a:solidFill>
                  <a:srgbClr val="E60000"/>
                </a:solidFill>
              </a:rPr>
              <a:t>«Социальный работник будущего»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070918"/>
              </p:ext>
            </p:extLst>
          </p:nvPr>
        </p:nvGraphicFramePr>
        <p:xfrm>
          <a:off x="1187624" y="2080228"/>
          <a:ext cx="7109617" cy="3962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6876"/>
                <a:gridCol w="3022741"/>
              </a:tblGrid>
              <a:tr h="5677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БАРЬЕР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НОМЕРА НОРМ</a:t>
                      </a:r>
                      <a:endParaRPr lang="ru-RU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196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информации о роли и месте социального работника в жизни общества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статуса  (имиджа) социального работника</a:t>
                      </a:r>
                    </a:p>
                  </a:txBody>
                  <a:tcPr marL="7620" marR="7620" marT="7620" marB="0" anchor="ctr"/>
                </a:tc>
              </a:tr>
              <a:tr h="10277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финансовых средств, отсутствует необходимый стандарт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многоступенчатного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образования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соц.работника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специального базового образования междисциплинарного характера, возможность получения многоступенчатого образования</a:t>
                      </a:r>
                    </a:p>
                  </a:txBody>
                  <a:tcPr marL="7620" marR="7620" marT="7620" marB="0" anchor="ctr"/>
                </a:tc>
              </a:tr>
              <a:tr h="7737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разработан оптимальный механизм электр.документооборота и недостаточная эффективность система межвед. взаимодействия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Упрощение документооборота. Оптимизация управленческих решений и процедур управления</a:t>
                      </a:r>
                    </a:p>
                  </a:txBody>
                  <a:tcPr marL="7620" marR="7620" marT="7620" marB="0" anchor="ctr"/>
                </a:tc>
              </a:tr>
              <a:tr h="5196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Вносить изменения с учетом экспертов-практиков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Внесение изменений в 442-ФЗ, 120-ФЗ, КОАП и др.</a:t>
                      </a:r>
                    </a:p>
                  </a:txBody>
                  <a:tcPr marL="7620" marR="7620" marT="7620" marB="0" anchor="ctr"/>
                </a:tc>
              </a:tr>
              <a:tr h="5542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2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733023" y="1710896"/>
            <a:ext cx="1062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МИССИЯ</a:t>
            </a:r>
            <a:endParaRPr lang="ru-RU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331640" y="935172"/>
            <a:ext cx="6965601" cy="8376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Тематическая группа №6</a:t>
            </a:r>
          </a:p>
          <a:p>
            <a:r>
              <a:rPr lang="ru-RU" sz="1800" b="1" dirty="0">
                <a:solidFill>
                  <a:srgbClr val="E60000"/>
                </a:solidFill>
              </a:rPr>
              <a:t>«Социальный работник будущего»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132705"/>
              </p:ext>
            </p:extLst>
          </p:nvPr>
        </p:nvGraphicFramePr>
        <p:xfrm>
          <a:off x="755576" y="2245040"/>
          <a:ext cx="7992888" cy="442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8"/>
              </a:tblGrid>
              <a:tr h="9450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МИССИЯ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ОБЩАЯ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25565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и расширение  (включая многие регионы России) рабочую группу из специалистов разных сфер социальной службы, которая призвана реализовать пилотные проекты по улучшению социальной деятельности на местах, а также изменить ряд управленческих нормативно-правовых актов по улучшению работы самой социальной службы, внести предложения  в партию Единая Россия об изменениях законодательства о социальной службе для формирования высокопрофессионального социального работника будущего (2025).</a:t>
                      </a:r>
                    </a:p>
                  </a:txBody>
                  <a:tcPr marL="7620" marR="7620" marT="7620" marB="0" anchor="ctr"/>
                </a:tc>
              </a:tr>
              <a:tr h="922668"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6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416513"/>
              </p:ext>
            </p:extLst>
          </p:nvPr>
        </p:nvGraphicFramePr>
        <p:xfrm>
          <a:off x="971600" y="2081057"/>
          <a:ext cx="7776863" cy="4343702"/>
        </p:xfrm>
        <a:graphic>
          <a:graphicData uri="http://schemas.openxmlformats.org/drawingml/2006/table">
            <a:tbl>
              <a:tblPr firstRow="1" bandRow="1"/>
              <a:tblGrid>
                <a:gridCol w="1368152"/>
                <a:gridCol w="3960440"/>
                <a:gridCol w="2448271"/>
              </a:tblGrid>
              <a:tr h="39547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ФИО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ЛИЧНЫЕ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МИССИИ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ОБЪЯВЛЕННЫЕ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ДЕЙСТВИЯ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Афанасьева Е.В.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Создание межведомственной рабочей группы, включающей в себя специалистов разных сфер соц.службы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Бакшеева Т.М.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Инициирования и  в будущем реализация проекта "Повышение продолжительности ГПВ, инвалидов".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Булах Н.В.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Осуществление межгрупповой коммуникации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Цедова М.Г.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Расширение группы за счет включения др.регионов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Пятаева Н.А.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Реализация проекта "Клуб общения на дому"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Селезнева Н.В.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Реализация проекта "Движение-источник жизни"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Титова Т.В.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Реализация проекта "Земля-матушка кормилица"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Баранова Е.А.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Создание консультативных пунктов для отдаленных районов населения.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Гусева С.Е.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Внедрение мер социальных поддержек.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Шарафутдинова А.А.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Проект "Частный дом престарелых"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Марунин А.В.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Обеспечение информированности населения о реализуемых проектов социальной направленности.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Сандркина Е.В.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"Поддержка детей-инвалидов"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Григорьева Э.А.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Обеспечение разработки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соц.значимых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проектов и их реализации.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971600" y="1628800"/>
            <a:ext cx="4912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ЛИЧНЫЕ МИССИИ И ОБЪЯВЛЕННЫЕ ДЕЙСТВИЯ</a:t>
            </a:r>
            <a:endParaRPr lang="ru-RU" b="1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187624" y="836712"/>
            <a:ext cx="6826005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Тематическая группа №6</a:t>
            </a:r>
          </a:p>
          <a:p>
            <a:r>
              <a:rPr lang="ru-RU" sz="1800" b="1" dirty="0">
                <a:solidFill>
                  <a:srgbClr val="E60000"/>
                </a:solidFill>
              </a:rPr>
              <a:t>«Социальный работник будущего»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45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2609" y="1340768"/>
            <a:ext cx="3669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ЭКСПЕРТЫ - НОРМОТРАНСЛЯТОРЫ</a:t>
            </a:r>
            <a:endParaRPr lang="ru-RU" b="1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259632" y="332656"/>
            <a:ext cx="7138217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Тематическая группа №6</a:t>
            </a:r>
          </a:p>
          <a:p>
            <a:r>
              <a:rPr lang="ru-RU" sz="1800" b="1" dirty="0">
                <a:solidFill>
                  <a:srgbClr val="E60000"/>
                </a:solidFill>
              </a:rPr>
              <a:t>«Социальный работник будущего»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85196"/>
              </p:ext>
            </p:extLst>
          </p:nvPr>
        </p:nvGraphicFramePr>
        <p:xfrm>
          <a:off x="1960484" y="1764700"/>
          <a:ext cx="6096000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086"/>
                <a:gridCol w="3919914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ФИО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ДЕЛЕГИРОВАН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 ГРУППУ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70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2538</TotalTime>
  <Words>1205</Words>
  <Application>Microsoft Office PowerPoint</Application>
  <PresentationFormat>Экран (4:3)</PresentationFormat>
  <Paragraphs>235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(Основной текст)</vt:lpstr>
      <vt:lpstr>Times New Roman</vt:lpstr>
      <vt:lpstr>Office Theme</vt:lpstr>
      <vt:lpstr>IV Международный Социально-трудовой форум «Социальная сплоченность. Открытое общество. Равные возможности»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</dc:creator>
  <cp:lastModifiedBy>Игорь Николаевич Горбунов</cp:lastModifiedBy>
  <cp:revision>31</cp:revision>
  <dcterms:created xsi:type="dcterms:W3CDTF">2017-10-22T11:39:11Z</dcterms:created>
  <dcterms:modified xsi:type="dcterms:W3CDTF">2017-10-24T17:00:11Z</dcterms:modified>
</cp:coreProperties>
</file>